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97">
          <p15:clr>
            <a:srgbClr val="A4A3A4"/>
          </p15:clr>
        </p15:guide>
        <p15:guide id="2" pos="2993">
          <p15:clr>
            <a:srgbClr val="A4A3A4"/>
          </p15:clr>
        </p15:guide>
        <p15:guide id="3" orient="horz" pos="303">
          <p15:clr>
            <a:srgbClr val="A4A3A4"/>
          </p15:clr>
        </p15:guide>
        <p15:guide id="4" pos="5465">
          <p15:clr>
            <a:srgbClr val="A4A3A4"/>
          </p15:clr>
        </p15:guide>
        <p15:guide id="5" pos="317">
          <p15:clr>
            <a:srgbClr val="A4A3A4"/>
          </p15:clr>
        </p15:guide>
        <p15:guide id="6" pos="2767">
          <p15:clr>
            <a:srgbClr val="A4A3A4"/>
          </p15:clr>
        </p15:guide>
        <p15:guide id="7" pos="2880">
          <p15:clr>
            <a:srgbClr val="A4A3A4"/>
          </p15:clr>
        </p15:guide>
        <p15:guide id="8" orient="horz" pos="1097">
          <p15:clr>
            <a:srgbClr val="A4A3A4"/>
          </p15:clr>
        </p15:guide>
        <p15:guide id="9" orient="horz" pos="984">
          <p15:clr>
            <a:srgbClr val="A4A3A4"/>
          </p15:clr>
        </p15:guide>
        <p15:guide id="10" pos="1088">
          <p15:clr>
            <a:srgbClr val="A4A3A4"/>
          </p15:clr>
        </p15:guide>
        <p15:guide id="11" pos="4241">
          <p15:clr>
            <a:srgbClr val="A4A3A4"/>
          </p15:clr>
        </p15:guide>
        <p15:guide id="12" orient="horz" pos="575">
          <p15:clr>
            <a:srgbClr val="A4A3A4"/>
          </p15:clr>
        </p15:guide>
        <p15:guide id="13" orient="horz" pos="1188">
          <p15:clr>
            <a:srgbClr val="A4A3A4"/>
          </p15:clr>
        </p15:guide>
        <p15:guide id="14" orient="horz" pos="1845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36" roundtripDataSignature="AMtx7mguZenOe5zCRXZu7gleCBw7i733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97" orient="horz"/>
        <p:guide pos="2993"/>
        <p:guide pos="303" orient="horz"/>
        <p:guide pos="5465"/>
        <p:guide pos="317"/>
        <p:guide pos="2767"/>
        <p:guide pos="2880"/>
        <p:guide pos="1097" orient="horz"/>
        <p:guide pos="984" orient="horz"/>
        <p:guide pos="1088"/>
        <p:guide pos="4241"/>
        <p:guide pos="575" orient="horz"/>
        <p:guide pos="1188" orient="horz"/>
        <p:guide pos="1845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P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Hacerlo mejor no basta: hay que hacerlo de otro modo.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Ejemplo: Preguntar a los alumnos por los supuestos de un salón de clase. Pizarra, carpetas, paredes, alumnos, etc. Podríamos reemplazar las carpetas por sillones,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Cojines, colchonetas. Buscar que ellos hagan sugerencias. Otros ejemplos: Supuestos de una discoteca, un estadio, una avenida principal.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/>
              <a:t>Se trata de un marco de referencia para el pensamiento que puede incorporar el pensamiento lateral.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latin typeface="Calibri"/>
                <a:ea typeface="Calibri"/>
                <a:cs typeface="Calibri"/>
                <a:sym typeface="Calibri"/>
              </a:rPr>
              <a:t>Los seis sombreros representan seis maneras de pensar y deben ser considerados como direcciones de pensamiento más que como etiquetas para el pensamiento.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latin typeface="Calibri"/>
                <a:ea typeface="Calibri"/>
                <a:cs typeface="Calibri"/>
                <a:sym typeface="Calibri"/>
              </a:rPr>
              <a:t>Es decir, los sombreros se utilizan proactivamente y no reactivamente.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Es una técnica de Generación y Evaluación de Ideas. Puede ser usada grupal o individualmente.</a:t>
            </a:r>
            <a:endParaRPr sz="1600"/>
          </a:p>
        </p:txBody>
      </p:sp>
      <p:sp>
        <p:nvSpPr>
          <p:cNvPr id="191" name="Google Shape;191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Piensa en el papel en blanco, neutro y transmisor de la información. ¿Qué información tenemos aquí?. ¿Qué información falta?,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¿Qué información me gustaría que hubiera? ¿Cómo la obtendremos?</a:t>
            </a:r>
            <a:endParaRPr sz="1600"/>
          </a:p>
        </p:txBody>
      </p:sp>
      <p:sp>
        <p:nvSpPr>
          <p:cNvPr id="227" name="Google Shape;227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Se supone que en una reunión seria nadie expondrá sus emociones, pero casi todas las personas lo hacen, disfrazándolas de razonamiento lógico.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Como el sombrero rojo “indica” los sentimientos como tales, éstos pueden incorporarse a la discusión sin disimularlos.</a:t>
            </a:r>
            <a:endParaRPr sz="1600"/>
          </a:p>
        </p:txBody>
      </p:sp>
      <p:sp>
        <p:nvSpPr>
          <p:cNvPr id="235" name="Google Shape;235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Este sombrero nos indica porque algo no será provechoso, porqué podría fallar. Evita que cometamos errores, hagamos tonterías y realicemos actos que podrían ser ilegales.</a:t>
            </a:r>
            <a:endParaRPr sz="1600"/>
          </a:p>
        </p:txBody>
      </p:sp>
      <p:sp>
        <p:nvSpPr>
          <p:cNvPr id="243" name="Google Shape;243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El sombrero amarillo busca la factibilidad y una manera de actuar. Persigue los beneficios, pero estos deben tener una base lógica.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Los beneficios no son siempre inmediatamente obvios y podríamos tener que buscarlos.</a:t>
            </a:r>
            <a:endParaRPr sz="1600"/>
          </a:p>
        </p:txBody>
      </p:sp>
      <p:sp>
        <p:nvSpPr>
          <p:cNvPr id="251" name="Google Shape;251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El sombrero verde permite plantear posibilidades e hipótesis. ¿Hay alternativas adicionales? ¿Podríamos hacerlo de otra manera? ¿Podría haber otra explicación?</a:t>
            </a:r>
            <a:endParaRPr sz="1600"/>
          </a:p>
        </p:txBody>
      </p:sp>
      <p:sp>
        <p:nvSpPr>
          <p:cNvPr id="259" name="Google Shape;259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El sombrero azul tiene control sobre los otros sombreros. Es el administrador, el que esta a cargo de organizar y moderar lo expuesto por los otros sombreros.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El orden de los sombreros puede ser diferente al expuesto aquí.</a:t>
            </a:r>
            <a:endParaRPr sz="1600"/>
          </a:p>
        </p:txBody>
      </p:sp>
      <p:sp>
        <p:nvSpPr>
          <p:cNvPr id="267" name="Google Shape;267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Esta pregunta la hicimos cuándo hablamos de pensamiento irradiante (sesión 3). Motivar a los alumnos a que contesten la pregunta, que nos den su opinión.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Ver si recuerdan la clase de pensamiento irradiante.</a:t>
            </a:r>
            <a:endParaRPr sz="1600"/>
          </a:p>
        </p:txBody>
      </p:sp>
      <p:sp>
        <p:nvSpPr>
          <p:cNvPr id="66" name="Google Shape;66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= disposición u ordenamiento de la información en la mente.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la práctica, un modelo es cualquier concepto, idea, pensamiento o imagen que puede repetirse en su forma original cuando algún estímulo determina su reaparición. </a:t>
            </a:r>
            <a:endParaRPr sz="1600"/>
          </a:p>
        </p:txBody>
      </p:sp>
      <p:sp>
        <p:nvSpPr>
          <p:cNvPr id="73" name="Google Shape;73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latin typeface="Calibri"/>
                <a:ea typeface="Calibri"/>
                <a:cs typeface="Calibri"/>
                <a:sym typeface="Calibri"/>
              </a:rPr>
              <a:t>El profesor les pone este ejemplo: Imagínense ir a la panadería (deliberadamente) usando una ruta distinta, quizá me encuentre con otro local donde el pan es más rico.</a:t>
            </a:r>
            <a:endParaRPr/>
          </a:p>
        </p:txBody>
      </p:sp>
      <p:sp>
        <p:nvSpPr>
          <p:cNvPr id="81" name="Google Shape;81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Edward de Bono es un escritor y psicólogo maltes, experto en creatividad, entrenador e instructor en el tema del </a:t>
            </a:r>
            <a:r>
              <a:rPr b="1" i="0" lang="es-PE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pensamiento.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 pensamiento vertical o lógico se produce la elaboración de un criterio o juicio simultáneo a la concepción de las ideas; en cada fase de la creación lógica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comprueba la validez de cada concepto, desechándose toda idea que no se apoye sobre una base sólida o que contradiga el sentido común.</a:t>
            </a:r>
            <a:endParaRPr sz="1600"/>
          </a:p>
        </p:txBody>
      </p:sp>
      <p:sp>
        <p:nvSpPr>
          <p:cNvPr id="97" name="Google Shape;97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/>
              <a:t>El pensamiento lateral prescinde de la validez de los supuestos y busca reestructurarlos.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/>
              <a:t>El objetivo del pensamiento lateral no es elaborar ideas correctas, sino gran número de ideas; luego se examinan éstas a efectos de valoración.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/>
              <a:t>Son supuestos lógicos que se aceptan como válidos en sí mismos. La continuidad histórica mantiene la mayor parte de los supuestos,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/>
              <a:t>no una periódica revisión de su validez. </a:t>
            </a:r>
            <a:r>
              <a:rPr b="0" i="0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(Las sillas son para sentarse, el suelo para caminar, un vaso para ser llenado con un líquido, etc.).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5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5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5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5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5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os objetos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6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6"/>
          <p:cNvSpPr txBox="1"/>
          <p:nvPr>
            <p:ph idx="1" type="body"/>
          </p:nvPr>
        </p:nvSpPr>
        <p:spPr>
          <a:xfrm>
            <a:off x="628650" y="1521354"/>
            <a:ext cx="38862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6"/>
          <p:cNvSpPr txBox="1"/>
          <p:nvPr>
            <p:ph idx="2" type="body"/>
          </p:nvPr>
        </p:nvSpPr>
        <p:spPr>
          <a:xfrm>
            <a:off x="4629150" y="1521354"/>
            <a:ext cx="38862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6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6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6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>
  <p:cSld name="Título y objeto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pic>
        <p:nvPicPr>
          <p:cNvPr id="29" name="Google Shape;29;p37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7"/>
          <p:cNvSpPr txBox="1"/>
          <p:nvPr/>
        </p:nvSpPr>
        <p:spPr>
          <a:xfrm>
            <a:off x="876300" y="5343295"/>
            <a:ext cx="261001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GESTIÓN DE LA</a:t>
            </a:r>
            <a:r>
              <a:rPr lang="es-P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CREATIVIDAD E INNOVACIÓN  </a:t>
            </a:r>
            <a:r>
              <a:rPr lang="es-P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•  SESIÓN 07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sp>
        <p:nvSpPr>
          <p:cNvPr id="11" name="Google Shape;11;p33"/>
          <p:cNvSpPr txBox="1"/>
          <p:nvPr/>
        </p:nvSpPr>
        <p:spPr>
          <a:xfrm>
            <a:off x="876300" y="5343295"/>
            <a:ext cx="261001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GESTIÓN DE LA CREATIVIDAD E INNOVACIÓN  •  SESIÓN 07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33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9.png"/><Relationship Id="rId12" Type="http://schemas.openxmlformats.org/officeDocument/2006/relationships/image" Target="../media/image8.png"/><Relationship Id="rId9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Relationship Id="rId4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"/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1"/>
          <p:cNvPicPr preferRelativeResize="0"/>
          <p:nvPr/>
        </p:nvPicPr>
        <p:blipFill rotWithShape="1">
          <a:blip r:embed="rId3">
            <a:alphaModFix/>
          </a:blip>
          <a:srcRect b="0" l="5173" r="5949" t="0"/>
          <a:stretch/>
        </p:blipFill>
        <p:spPr>
          <a:xfrm>
            <a:off x="3743324" y="0"/>
            <a:ext cx="540067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"/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900">
                <a:solidFill>
                  <a:srgbClr val="6C6D6C"/>
                </a:solidFill>
                <a:latin typeface="Calibri"/>
                <a:ea typeface="Calibri"/>
                <a:cs typeface="Calibri"/>
                <a:sym typeface="Calibri"/>
              </a:rPr>
              <a:t>GESTIÓN DE LA CREATIVIDAD E INNOVACIÓN </a:t>
            </a:r>
            <a:endParaRPr/>
          </a:p>
        </p:txBody>
      </p:sp>
      <p:pic>
        <p:nvPicPr>
          <p:cNvPr id="39" name="Google Shape;39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8370768" y="1253708"/>
            <a:ext cx="263082" cy="16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5349175" y="2255651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4531028" y="2668722"/>
            <a:ext cx="272736" cy="17364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"/>
          <p:cNvSpPr/>
          <p:nvPr/>
        </p:nvSpPr>
        <p:spPr>
          <a:xfrm>
            <a:off x="503238" y="2177570"/>
            <a:ext cx="324008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TÉCNICAS CREATIVIDAD</a:t>
            </a:r>
            <a:br>
              <a:rPr b="1" lang="es-PE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PENSAMIENTO LATERAL / </a:t>
            </a:r>
            <a:br>
              <a:rPr b="1" lang="es-PE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 SOMBREROS PARA PENSAR</a:t>
            </a:r>
            <a:endParaRPr/>
          </a:p>
        </p:txBody>
      </p:sp>
      <p:sp>
        <p:nvSpPr>
          <p:cNvPr id="43" name="Google Shape;43;p1"/>
          <p:cNvSpPr/>
          <p:nvPr/>
        </p:nvSpPr>
        <p:spPr>
          <a:xfrm>
            <a:off x="503237" y="3264201"/>
            <a:ext cx="3104743" cy="65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BDA5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¿Cómo pensamos?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BDA5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Pensamiento Lateral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BDA5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seis sombreros para pensar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"/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000">
                <a:solidFill>
                  <a:srgbClr val="2DBDA5"/>
                </a:solidFill>
                <a:latin typeface="Calibri"/>
                <a:ea typeface="Calibri"/>
                <a:cs typeface="Calibri"/>
                <a:sym typeface="Calibri"/>
              </a:rPr>
              <a:t>SESIÓN 07</a:t>
            </a:r>
            <a:endParaRPr b="1" sz="2000">
              <a:solidFill>
                <a:srgbClr val="2DBD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Google Shape;45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5528054" y="1214576"/>
            <a:ext cx="248554" cy="17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8142878" y="2446434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7279300" y="947188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4498387" y="1372312"/>
            <a:ext cx="610754" cy="61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7391433" y="2889818"/>
            <a:ext cx="470700" cy="4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"/>
          <p:cNvPicPr preferRelativeResize="0"/>
          <p:nvPr/>
        </p:nvPicPr>
        <p:blipFill rotWithShape="1">
          <a:blip r:embed="rId9">
            <a:alphaModFix amt="30000"/>
          </a:blip>
          <a:srcRect b="0" l="0" r="0" t="0"/>
          <a:stretch/>
        </p:blipFill>
        <p:spPr>
          <a:xfrm>
            <a:off x="5216627" y="3042231"/>
            <a:ext cx="494138" cy="49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"/>
          <p:cNvPicPr preferRelativeResize="0"/>
          <p:nvPr/>
        </p:nvPicPr>
        <p:blipFill rotWithShape="1">
          <a:blip r:embed="rId10">
            <a:alphaModFix amt="30000"/>
          </a:blip>
          <a:srcRect b="0" l="0" r="0" t="0"/>
          <a:stretch/>
        </p:blipFill>
        <p:spPr>
          <a:xfrm>
            <a:off x="7546373" y="1214576"/>
            <a:ext cx="689052" cy="68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7307959" y="2312912"/>
            <a:ext cx="259265" cy="165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"/>
          <p:cNvPicPr preferRelativeResize="0"/>
          <p:nvPr/>
        </p:nvPicPr>
        <p:blipFill rotWithShape="1">
          <a:blip r:embed="rId11">
            <a:alphaModFix amt="30000"/>
          </a:blip>
          <a:srcRect b="0" l="0" r="0" t="0"/>
          <a:stretch/>
        </p:blipFill>
        <p:spPr>
          <a:xfrm>
            <a:off x="6091328" y="815352"/>
            <a:ext cx="702863" cy="70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1225" y="1896111"/>
            <a:ext cx="166865" cy="170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4591" r="15272" t="0"/>
          <a:stretch/>
        </p:blipFill>
        <p:spPr>
          <a:xfrm>
            <a:off x="4751388" y="912812"/>
            <a:ext cx="3924300" cy="432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0"/>
          <p:cNvSpPr txBox="1"/>
          <p:nvPr/>
        </p:nvSpPr>
        <p:spPr>
          <a:xfrm>
            <a:off x="507635" y="917209"/>
            <a:ext cx="3790856" cy="229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NADA ES ABSOLUTO</a:t>
            </a:r>
            <a:endParaRPr/>
          </a:p>
          <a:p>
            <a:pPr indent="-174625" lvl="0" marL="17462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pensamiento lateral no niega la validez de los supuestos ni trata de valorar su efectividad. Busca únicamente alternativas a los mismos.</a:t>
            </a:r>
            <a:endParaRPr/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aceptación de un supuesto u otro puede hacer que la solución de un problema sea difícil, a veces imposible.</a:t>
            </a:r>
            <a:endParaRPr/>
          </a:p>
        </p:txBody>
      </p:sp>
      <p:sp>
        <p:nvSpPr>
          <p:cNvPr id="143" name="Google Shape;143;p10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PENSAMIENTO LATERAL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"/>
          <p:cNvSpPr txBox="1"/>
          <p:nvPr/>
        </p:nvSpPr>
        <p:spPr>
          <a:xfrm>
            <a:off x="511551" y="921126"/>
            <a:ext cx="3540496" cy="3524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PENSAMIENTO LATERAL</a:t>
            </a:r>
            <a:endParaRPr/>
          </a:p>
          <a:p>
            <a:pPr indent="-174625" lvl="0" marL="17462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 un efecto liberador frente a las ideas anticuadas.</a:t>
            </a:r>
            <a:endParaRPr/>
          </a:p>
          <a:p>
            <a:pPr indent="-730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enfoca en el proceso, no en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resultado.</a:t>
            </a:r>
            <a:endParaRPr/>
          </a:p>
          <a:p>
            <a:pPr indent="-730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es estabilizador, es disgregador.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Busca crear un “nuevo orden”.</a:t>
            </a:r>
            <a:endParaRPr/>
          </a:p>
          <a:p>
            <a:pPr indent="-730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abierto, flexible, no juzga.</a:t>
            </a:r>
            <a:endParaRPr/>
          </a:p>
          <a:p>
            <a:pPr indent="-730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 hábito y una actitud mental.</a:t>
            </a:r>
            <a:endParaRPr/>
          </a:p>
        </p:txBody>
      </p:sp>
      <p:sp>
        <p:nvSpPr>
          <p:cNvPr id="150" name="Google Shape;150;p12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PENSAMIENTO LATERAL</a:t>
            </a:r>
            <a:endParaRPr/>
          </a:p>
        </p:txBody>
      </p:sp>
      <p:pic>
        <p:nvPicPr>
          <p:cNvPr id="151" name="Google Shape;151;p12"/>
          <p:cNvPicPr preferRelativeResize="0"/>
          <p:nvPr/>
        </p:nvPicPr>
        <p:blipFill rotWithShape="1">
          <a:blip r:embed="rId3">
            <a:alphaModFix/>
          </a:blip>
          <a:srcRect b="0" l="12798" r="10340" t="0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3"/>
          <p:cNvSpPr txBox="1"/>
          <p:nvPr/>
        </p:nvSpPr>
        <p:spPr>
          <a:xfrm>
            <a:off x="1008063" y="3169972"/>
            <a:ext cx="4578698" cy="6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SEIS SOMBREROS </a:t>
            </a: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PENSAR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LOS SEIS SOMBREROS PARA PENSAR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135" y="1220013"/>
            <a:ext cx="1539518" cy="341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4347" y="1220012"/>
            <a:ext cx="1587071" cy="3417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4"/>
          <p:cNvSpPr txBox="1"/>
          <p:nvPr/>
        </p:nvSpPr>
        <p:spPr>
          <a:xfrm>
            <a:off x="3699914" y="2252546"/>
            <a:ext cx="174417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Bono’s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Thinking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Hats</a:t>
            </a:r>
            <a:endParaRPr/>
          </a:p>
        </p:txBody>
      </p:sp>
      <p:sp>
        <p:nvSpPr>
          <p:cNvPr id="168" name="Google Shape;168;p14"/>
          <p:cNvSpPr/>
          <p:nvPr/>
        </p:nvSpPr>
        <p:spPr>
          <a:xfrm rot="-5400000">
            <a:off x="5187232" y="1700561"/>
            <a:ext cx="1103970" cy="1103970"/>
          </a:xfrm>
          <a:prstGeom prst="arc">
            <a:avLst>
              <a:gd fmla="val 16200000" name="adj1"/>
              <a:gd fmla="val 1232653" name="adj2"/>
            </a:avLst>
          </a:prstGeom>
          <a:noFill/>
          <a:ln cap="flat" cmpd="sng" w="28575">
            <a:solidFill>
              <a:srgbClr val="8087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4"/>
          <p:cNvSpPr/>
          <p:nvPr/>
        </p:nvSpPr>
        <p:spPr>
          <a:xfrm flipH="1" rot="5400000">
            <a:off x="2852799" y="1637315"/>
            <a:ext cx="1103970" cy="1230462"/>
          </a:xfrm>
          <a:prstGeom prst="arc">
            <a:avLst>
              <a:gd fmla="val 16200000" name="adj1"/>
              <a:gd fmla="val 1232653" name="adj2"/>
            </a:avLst>
          </a:prstGeom>
          <a:noFill/>
          <a:ln cap="flat" cmpd="sng" w="28575">
            <a:solidFill>
              <a:srgbClr val="8087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4"/>
          <p:cNvSpPr/>
          <p:nvPr/>
        </p:nvSpPr>
        <p:spPr>
          <a:xfrm rot="-5400000">
            <a:off x="5058805" y="3285079"/>
            <a:ext cx="1103970" cy="1103970"/>
          </a:xfrm>
          <a:prstGeom prst="arc">
            <a:avLst>
              <a:gd fmla="val 8360848" name="adj1"/>
              <a:gd fmla="val 16551312" name="adj2"/>
            </a:avLst>
          </a:prstGeom>
          <a:noFill/>
          <a:ln cap="flat" cmpd="sng" w="28575">
            <a:solidFill>
              <a:srgbClr val="8087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4"/>
          <p:cNvSpPr/>
          <p:nvPr/>
        </p:nvSpPr>
        <p:spPr>
          <a:xfrm rot="-5400000">
            <a:off x="2987204" y="3285079"/>
            <a:ext cx="1103970" cy="1103970"/>
          </a:xfrm>
          <a:prstGeom prst="arc">
            <a:avLst>
              <a:gd fmla="val 5785218" name="adj1"/>
              <a:gd fmla="val 12591158" name="adj2"/>
            </a:avLst>
          </a:prstGeom>
          <a:noFill/>
          <a:ln cap="flat" cmpd="sng" w="28575">
            <a:solidFill>
              <a:srgbClr val="8087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-35903" r="-36638" t="0"/>
          <a:stretch/>
        </p:blipFill>
        <p:spPr>
          <a:xfrm>
            <a:off x="503237" y="2076308"/>
            <a:ext cx="8172451" cy="3157680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178" name="Google Shape;178;p15"/>
          <p:cNvSpPr txBox="1"/>
          <p:nvPr/>
        </p:nvSpPr>
        <p:spPr>
          <a:xfrm>
            <a:off x="507720" y="917295"/>
            <a:ext cx="8167968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 una técnica creada por Edward de Bono en los años 80.</a:t>
            </a:r>
            <a:endParaRPr/>
          </a:p>
          <a:p>
            <a:pPr indent="-730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 una </a:t>
            </a:r>
            <a:r>
              <a:rPr b="1" lang="es-PE" sz="16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herramienta de comunicación utilizada en todo el mundo para facilitar la resolución o el análisis de problemas desde distintos puntos de vista o perspectivas</a:t>
            </a:r>
            <a:r>
              <a:rPr lang="es-PE" sz="16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LOS SEIS SOMBREROS PARA PENSAR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9724" y="921478"/>
            <a:ext cx="2939875" cy="431251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6"/>
          <p:cNvSpPr txBox="1"/>
          <p:nvPr/>
        </p:nvSpPr>
        <p:spPr>
          <a:xfrm>
            <a:off x="503237" y="921478"/>
            <a:ext cx="3889375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técnica completa se presenta en su libro “Seis Sombreros para pensar”.</a:t>
            </a:r>
            <a:endParaRPr/>
          </a:p>
          <a:p>
            <a:pPr indent="-730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Bono nos propone un método que nos permite pensar de manera más eficaz. </a:t>
            </a: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LOS SEIS SOMBREROS PARA PENSAR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/>
          <p:nvPr/>
        </p:nvSpPr>
        <p:spPr>
          <a:xfrm>
            <a:off x="507338" y="916913"/>
            <a:ext cx="79119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FUNCIONAMIENTO </a:t>
            </a:r>
            <a:endParaRPr/>
          </a:p>
          <a:p>
            <a:pPr indent="-174625" lvl="0" marL="17462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seis sombreros tienen seis colores: blanco, rojo, negro, amarillo, verde y azul. Cada uno representa una forma de pensamiento.</a:t>
            </a:r>
            <a:endParaRPr/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idea es que los participantes “sincronicen” su forma de pensar según el sombrero que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esté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vigente en ese momento. Eso los lleva a salir de su esquema de pensamiento personal.</a:t>
            </a:r>
            <a:endParaRPr/>
          </a:p>
        </p:txBody>
      </p:sp>
      <p:sp>
        <p:nvSpPr>
          <p:cNvPr id="194" name="Google Shape;194;p17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LOS SEIS SOMBREROS PARA PENSAR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1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9720" y="2745472"/>
            <a:ext cx="4324560" cy="2479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/>
          <p:nvPr/>
        </p:nvSpPr>
        <p:spPr>
          <a:xfrm>
            <a:off x="507413" y="916988"/>
            <a:ext cx="72044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VENTAJAS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903514" y="1423600"/>
            <a:ext cx="548329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sinergia creativa.</a:t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LOS SEIS SOMBREROS PARA PENSAR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3" name="Google Shape;203;p18"/>
          <p:cNvCxnSpPr>
            <a:stCxn id="204" idx="4"/>
            <a:endCxn id="205" idx="0"/>
          </p:cNvCxnSpPr>
          <p:nvPr/>
        </p:nvCxnSpPr>
        <p:spPr>
          <a:xfrm>
            <a:off x="684213" y="1616839"/>
            <a:ext cx="0" cy="1762800"/>
          </a:xfrm>
          <a:prstGeom prst="straightConnector1">
            <a:avLst/>
          </a:prstGeom>
          <a:noFill/>
          <a:ln cap="flat" cmpd="sng" w="12700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6" name="Google Shape;206;p18"/>
          <p:cNvGrpSpPr/>
          <p:nvPr/>
        </p:nvGrpSpPr>
        <p:grpSpPr>
          <a:xfrm>
            <a:off x="613817" y="1476581"/>
            <a:ext cx="140792" cy="140258"/>
            <a:chOff x="3427964" y="2244682"/>
            <a:chExt cx="225891" cy="225034"/>
          </a:xfrm>
        </p:grpSpPr>
        <p:sp>
          <p:nvSpPr>
            <p:cNvPr id="204" name="Google Shape;204;p1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EE46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18"/>
          <p:cNvSpPr txBox="1"/>
          <p:nvPr/>
        </p:nvSpPr>
        <p:spPr>
          <a:xfrm>
            <a:off x="903514" y="1910150"/>
            <a:ext cx="548329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eliminación del “ego” en la búsqueda de las ideas.</a:t>
            </a:r>
            <a:endParaRPr/>
          </a:p>
        </p:txBody>
      </p:sp>
      <p:sp>
        <p:nvSpPr>
          <p:cNvPr id="209" name="Google Shape;209;p18"/>
          <p:cNvSpPr txBox="1"/>
          <p:nvPr/>
        </p:nvSpPr>
        <p:spPr>
          <a:xfrm>
            <a:off x="903514" y="2391079"/>
            <a:ext cx="548329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eliminación de los prejuicios.</a:t>
            </a:r>
            <a:endParaRPr/>
          </a:p>
        </p:txBody>
      </p:sp>
      <p:sp>
        <p:nvSpPr>
          <p:cNvPr id="210" name="Google Shape;210;p18"/>
          <p:cNvSpPr txBox="1"/>
          <p:nvPr/>
        </p:nvSpPr>
        <p:spPr>
          <a:xfrm>
            <a:off x="903514" y="2883249"/>
            <a:ext cx="548329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Fomenta el pensamiento lateral.</a:t>
            </a:r>
            <a:endParaRPr/>
          </a:p>
        </p:txBody>
      </p:sp>
      <p:sp>
        <p:nvSpPr>
          <p:cNvPr id="211" name="Google Shape;211;p18"/>
          <p:cNvSpPr txBox="1"/>
          <p:nvPr/>
        </p:nvSpPr>
        <p:spPr>
          <a:xfrm>
            <a:off x="903514" y="3326758"/>
            <a:ext cx="548329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Fomenta el pensamiento en toda su amplitud.</a:t>
            </a:r>
            <a:endParaRPr/>
          </a:p>
        </p:txBody>
      </p:sp>
      <p:grpSp>
        <p:nvGrpSpPr>
          <p:cNvPr id="212" name="Google Shape;212;p18"/>
          <p:cNvGrpSpPr/>
          <p:nvPr/>
        </p:nvGrpSpPr>
        <p:grpSpPr>
          <a:xfrm>
            <a:off x="613817" y="1963131"/>
            <a:ext cx="140792" cy="140258"/>
            <a:chOff x="3427964" y="2244682"/>
            <a:chExt cx="225891" cy="225034"/>
          </a:xfrm>
        </p:grpSpPr>
        <p:sp>
          <p:nvSpPr>
            <p:cNvPr id="213" name="Google Shape;213;p1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EE46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18"/>
          <p:cNvGrpSpPr/>
          <p:nvPr/>
        </p:nvGrpSpPr>
        <p:grpSpPr>
          <a:xfrm>
            <a:off x="613817" y="2444060"/>
            <a:ext cx="140792" cy="140258"/>
            <a:chOff x="3427964" y="2244682"/>
            <a:chExt cx="225891" cy="225034"/>
          </a:xfrm>
        </p:grpSpPr>
        <p:sp>
          <p:nvSpPr>
            <p:cNvPr id="216" name="Google Shape;216;p1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EE46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p18"/>
          <p:cNvGrpSpPr/>
          <p:nvPr/>
        </p:nvGrpSpPr>
        <p:grpSpPr>
          <a:xfrm>
            <a:off x="613817" y="2936230"/>
            <a:ext cx="140792" cy="140258"/>
            <a:chOff x="3427964" y="2244682"/>
            <a:chExt cx="225891" cy="225034"/>
          </a:xfrm>
        </p:grpSpPr>
        <p:sp>
          <p:nvSpPr>
            <p:cNvPr id="219" name="Google Shape;219;p1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EE46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18"/>
          <p:cNvGrpSpPr/>
          <p:nvPr/>
        </p:nvGrpSpPr>
        <p:grpSpPr>
          <a:xfrm>
            <a:off x="613817" y="3379739"/>
            <a:ext cx="140792" cy="140258"/>
            <a:chOff x="3427964" y="2244682"/>
            <a:chExt cx="225891" cy="225034"/>
          </a:xfrm>
        </p:grpSpPr>
        <p:sp>
          <p:nvSpPr>
            <p:cNvPr id="205" name="Google Shape;205;p1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EE46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3" name="Google Shape;2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8215" y="1171542"/>
            <a:ext cx="2113569" cy="3742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/>
        </p:nvSpPr>
        <p:spPr>
          <a:xfrm>
            <a:off x="509457" y="922443"/>
            <a:ext cx="3883156" cy="2539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rgbClr val="808799"/>
                </a:solidFill>
                <a:latin typeface="Calibri"/>
                <a:ea typeface="Calibri"/>
                <a:cs typeface="Calibri"/>
                <a:sym typeface="Calibri"/>
              </a:rPr>
              <a:t>SOMBRERO BLANCO</a:t>
            </a:r>
            <a:endParaRPr b="1" sz="1600">
              <a:solidFill>
                <a:srgbClr val="8087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600"/>
              </a:spcBef>
              <a:spcAft>
                <a:spcPts val="0"/>
              </a:spcAft>
              <a:buClr>
                <a:srgbClr val="808799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sombrero blanco tiene que ver con los datos y la información.</a:t>
            </a:r>
            <a:endParaRPr/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rgbClr val="808799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Averiguar de qué información se dispone, cuál se necesita y cómo se podría obtener.</a:t>
            </a:r>
            <a:endParaRPr/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rgbClr val="808799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Debemos centrarnos en los datos disponibles. Ver la información que tenemos y aprender de ella.</a:t>
            </a:r>
            <a:endParaRPr/>
          </a:p>
        </p:txBody>
      </p:sp>
      <p:sp>
        <p:nvSpPr>
          <p:cNvPr id="230" name="Google Shape;230;p19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LOS SEIS SOMBREROS PARA PENSAR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1124" y="1885950"/>
            <a:ext cx="3189249" cy="1874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/>
          <p:nvPr/>
        </p:nvSpPr>
        <p:spPr>
          <a:xfrm>
            <a:off x="506662" y="917040"/>
            <a:ext cx="3885951" cy="229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SOMBRERO ROJO</a:t>
            </a:r>
            <a:endParaRPr b="1" sz="1600">
              <a:solidFill>
                <a:srgbClr val="EE46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60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sombrero rojo se relaciona con los sentimientos, la intuición, los presentimientos y las emociones.</a:t>
            </a:r>
            <a:endParaRPr/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sombrero rojo otorga permiso para expresar los sentimientos y las intuiciones sin disculparse, sin explicaciones y sin necesidad de justificación.</a:t>
            </a:r>
            <a:endParaRPr/>
          </a:p>
        </p:txBody>
      </p:sp>
      <p:sp>
        <p:nvSpPr>
          <p:cNvPr id="238" name="Google Shape;238;p20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LOS SEIS SOMBREROS PARA PENSAR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1123" y="1885950"/>
            <a:ext cx="3189249" cy="1874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008063" y="3169972"/>
            <a:ext cx="599355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¿CÓMO PENSAMOS?</a:t>
            </a:r>
            <a:endParaRPr/>
          </a:p>
        </p:txBody>
      </p:sp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/>
          <p:nvPr/>
        </p:nvSpPr>
        <p:spPr>
          <a:xfrm>
            <a:off x="509961" y="919537"/>
            <a:ext cx="3882652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SOMBRERO NEGRO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sombrero negro es para el juicio crítico.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Haciendo uso de este sombrero pondremos en marcha el pensamiento del juicio y la cautela, poniendo de manifiesto los aspectos negativos del tema tratado.</a:t>
            </a:r>
            <a:endParaRPr/>
          </a:p>
        </p:txBody>
      </p:sp>
      <p:sp>
        <p:nvSpPr>
          <p:cNvPr id="246" name="Google Shape;246;p21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LOS SEIS SOMBREROS PARA PENSAR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1122" y="1885950"/>
            <a:ext cx="3189249" cy="1874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"/>
          <p:cNvSpPr txBox="1"/>
          <p:nvPr/>
        </p:nvSpPr>
        <p:spPr>
          <a:xfrm>
            <a:off x="507162" y="916737"/>
            <a:ext cx="3332131" cy="229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rgbClr val="FEC212"/>
                </a:solidFill>
                <a:latin typeface="Calibri"/>
                <a:ea typeface="Calibri"/>
                <a:cs typeface="Calibri"/>
                <a:sym typeface="Calibri"/>
              </a:rPr>
              <a:t>SOMBRERO AMARILLO</a:t>
            </a:r>
            <a:endParaRPr b="1" sz="1600">
              <a:solidFill>
                <a:srgbClr val="FEC2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600"/>
              </a:spcBef>
              <a:spcAft>
                <a:spcPts val="0"/>
              </a:spcAft>
              <a:buClr>
                <a:srgbClr val="FEC212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sombrero amarillo es para el optimismo y para una visión lógica y positiva de los hechos.</a:t>
            </a:r>
            <a:endParaRPr/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rgbClr val="FEC212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 este sombrero pensaremos positivamente, nos ayudará a ver por qué algo va a funcionar y por qué ofrecerá beneficios.</a:t>
            </a:r>
            <a:endParaRPr/>
          </a:p>
        </p:txBody>
      </p:sp>
      <p:sp>
        <p:nvSpPr>
          <p:cNvPr id="254" name="Google Shape;254;p22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LOS SEIS SOMBREROS PARA PENSAR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1122" y="1876806"/>
            <a:ext cx="3186238" cy="1874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 txBox="1"/>
          <p:nvPr/>
        </p:nvSpPr>
        <p:spPr>
          <a:xfrm>
            <a:off x="504534" y="918033"/>
            <a:ext cx="3880231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rgbClr val="8EC640"/>
                </a:solidFill>
                <a:latin typeface="Calibri"/>
                <a:ea typeface="Calibri"/>
                <a:cs typeface="Calibri"/>
                <a:sym typeface="Calibri"/>
              </a:rPr>
              <a:t>SOMBRERO VERDE</a:t>
            </a:r>
            <a:endParaRPr b="1" sz="1600">
              <a:solidFill>
                <a:srgbClr val="8EC6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600"/>
              </a:spcBef>
              <a:spcAft>
                <a:spcPts val="0"/>
              </a:spcAft>
              <a:buClr>
                <a:srgbClr val="8EC64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sombrero verde es para el pensamiento creativo. Para las ideas nuevas.</a:t>
            </a:r>
            <a:endParaRPr/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rgbClr val="8EC64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Algunas de las técnicas conocidas para desarrollar la creatividad pueden ser utilizadas en este momento.</a:t>
            </a: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LOS SEIS SOMBREROS PARA PENSAR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9469" y="1876806"/>
            <a:ext cx="3186238" cy="1874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"/>
          <p:cNvSpPr txBox="1"/>
          <p:nvPr/>
        </p:nvSpPr>
        <p:spPr>
          <a:xfrm>
            <a:off x="509501" y="919076"/>
            <a:ext cx="33321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rgbClr val="28459C"/>
                </a:solidFill>
                <a:latin typeface="Calibri"/>
                <a:ea typeface="Calibri"/>
                <a:cs typeface="Calibri"/>
                <a:sym typeface="Calibri"/>
              </a:rPr>
              <a:t>SOMBRERO AZUL</a:t>
            </a:r>
            <a:endParaRPr b="1" sz="1600">
              <a:solidFill>
                <a:srgbClr val="28459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600"/>
              </a:spcBef>
              <a:spcAft>
                <a:spcPts val="0"/>
              </a:spcAft>
              <a:buClr>
                <a:srgbClr val="28459C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el sombrero del control y la gestión del proceso del pensamiento. Con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él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resume lo que se ha dicho y se llega a las conclusiones.</a:t>
            </a:r>
            <a:endParaRPr/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rgbClr val="28459C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Observación y visión global.</a:t>
            </a:r>
            <a:endParaRPr/>
          </a:p>
          <a:p>
            <a:pPr indent="-73025" lvl="0" marL="174625" marR="0" rtl="0" algn="l">
              <a:spcBef>
                <a:spcPts val="0"/>
              </a:spcBef>
              <a:spcAft>
                <a:spcPts val="0"/>
              </a:spcAft>
              <a:buClr>
                <a:srgbClr val="28459C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3025" lvl="0" marL="174625" marR="0" rtl="0" algn="l">
              <a:spcBef>
                <a:spcPts val="0"/>
              </a:spcBef>
              <a:spcAft>
                <a:spcPts val="0"/>
              </a:spcAft>
              <a:buClr>
                <a:srgbClr val="28459C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3025" lvl="0" marL="174625" marR="0" rtl="0" algn="l">
              <a:spcBef>
                <a:spcPts val="0"/>
              </a:spcBef>
              <a:spcAft>
                <a:spcPts val="0"/>
              </a:spcAft>
              <a:buClr>
                <a:srgbClr val="28459C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4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LOS SEIS SOMBREROS PARA PENSAR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9469" y="1876806"/>
            <a:ext cx="3186238" cy="1874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/>
          <p:nvPr/>
        </p:nvSpPr>
        <p:spPr>
          <a:xfrm>
            <a:off x="4860925" y="912813"/>
            <a:ext cx="4283075" cy="4321175"/>
          </a:xfrm>
          <a:prstGeom prst="rect">
            <a:avLst/>
          </a:prstGeom>
          <a:solidFill>
            <a:srgbClr val="00B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5"/>
          <p:cNvSpPr/>
          <p:nvPr/>
        </p:nvSpPr>
        <p:spPr>
          <a:xfrm>
            <a:off x="683568" y="481236"/>
            <a:ext cx="909992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25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279" name="Google Shape;279;p25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0" name="Google Shape;280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" name="Google Shape;281;p25"/>
          <p:cNvSpPr/>
          <p:nvPr/>
        </p:nvSpPr>
        <p:spPr>
          <a:xfrm>
            <a:off x="503238" y="912813"/>
            <a:ext cx="4248150" cy="4321175"/>
          </a:xfrm>
          <a:prstGeom prst="rect">
            <a:avLst/>
          </a:prstGeom>
          <a:solidFill>
            <a:srgbClr val="D1EFF4">
              <a:alpha val="4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684213" y="1245204"/>
            <a:ext cx="3887787" cy="1232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 CREATIVA</a:t>
            </a:r>
            <a:endParaRPr/>
          </a:p>
          <a:p>
            <a:pPr indent="-185738" lvl="0" marL="18573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Formar grupos de 5 ó 6 personas.</a:t>
            </a:r>
            <a:endParaRPr/>
          </a:p>
          <a:p>
            <a:pPr indent="-185738" lvl="0" marL="18573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Evaluar un producto usando la técnica de los seis sombreros para pensar.</a:t>
            </a:r>
            <a:endParaRPr/>
          </a:p>
          <a:p>
            <a:pPr indent="-185738" lvl="0" marL="18573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Exponer y entregar el informe de la evaluación.</a:t>
            </a:r>
            <a:endParaRPr/>
          </a:p>
        </p:txBody>
      </p:sp>
      <p:pic>
        <p:nvPicPr>
          <p:cNvPr id="283" name="Google Shape;283;p2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7848" r="3987" t="0"/>
          <a:stretch/>
        </p:blipFill>
        <p:spPr>
          <a:xfrm>
            <a:off x="5075853" y="1538073"/>
            <a:ext cx="3889812" cy="3126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9" name="Google Shape;289;p27"/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290" name="Google Shape;290;p27"/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CONCLUSIONES</a:t>
              </a:r>
              <a:br>
                <a:rPr lang="es-PE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s-PE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MÁS REFERENCIAS</a:t>
              </a:r>
              <a:endParaRPr/>
            </a:p>
          </p:txBody>
        </p:sp>
        <p:pic>
          <p:nvPicPr>
            <p:cNvPr id="291" name="Google Shape;291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2" name="Google Shape;29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53" y="946969"/>
            <a:ext cx="2072214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1279547" y="912813"/>
            <a:ext cx="5453042" cy="2369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 mente opera creando modelos con los conocimientos adquiridos.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Vemos el mundo a través de nuestras pautas. Pero, podemos desviarnos de la pauta habitual y tomar el camino lateral.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una forma definida de aplicar la mente sobre un problema llegar a soluciones originales cuestionando la manera habitual de “hacer y ver </a:t>
            </a:r>
            <a:b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cosas”.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pensamiento lateral se basa en: buscar alternativas, cuestionar supuestos, provocar ruptura y utilizar el azar y el error.</a:t>
            </a:r>
            <a:endParaRPr/>
          </a:p>
        </p:txBody>
      </p:sp>
      <p:pic>
        <p:nvPicPr>
          <p:cNvPr id="300" name="Google Shape;30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8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28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1389666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038980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881790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9"/>
          <p:cNvSpPr txBox="1"/>
          <p:nvPr/>
        </p:nvSpPr>
        <p:spPr>
          <a:xfrm>
            <a:off x="1279547" y="912813"/>
            <a:ext cx="5453042" cy="2369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 modelos de conceptos que tienen carácter de permanente, son los estereotipos, los supuestos.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Todos los supuestos pueden revisarse. Nada es absoluto.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seis sombreros para pensar es una técnica creada por Edward de Bono en los años 80.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Tienen seis colores. Blanco (Información/objetivo), </a:t>
            </a:r>
            <a:b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Rojo (Intuición/subjetivo), Negro (Juicio crítico), Amarillo(Visión positiva), Verde (Pensamiento creativo), Azul: (Observación y visión global).</a:t>
            </a:r>
            <a:endParaRPr/>
          </a:p>
        </p:txBody>
      </p:sp>
      <p:pic>
        <p:nvPicPr>
          <p:cNvPr id="314" name="Google Shape;31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9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29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1609875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038980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675464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9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BIBLIOGRAFÍA</a:t>
            </a:r>
            <a:br>
              <a:rPr lang="es-PE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MÁS REFERENCIAS</a:t>
            </a:r>
            <a:endParaRPr/>
          </a:p>
        </p:txBody>
      </p:sp>
      <p:pic>
        <p:nvPicPr>
          <p:cNvPr id="327" name="Google Shape;32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46970"/>
            <a:ext cx="2072061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1"/>
          <p:cNvSpPr txBox="1"/>
          <p:nvPr/>
        </p:nvSpPr>
        <p:spPr>
          <a:xfrm>
            <a:off x="1279009" y="917823"/>
            <a:ext cx="535213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8288" lvl="0" marL="2682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www.neuronilla.com</a:t>
            </a:r>
            <a:endParaRPr/>
          </a:p>
          <a:p>
            <a:pPr indent="-268288" lvl="0" marL="2682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8288" lvl="0" marL="2682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http://www.tideca.net/content/el-pensamiento-lateral</a:t>
            </a:r>
            <a:endParaRPr/>
          </a:p>
          <a:p>
            <a:pPr indent="-268288" lvl="0" marL="2682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8288" lvl="0" marL="2682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Bono, Edward (1985). Los seis sombreros para pensar.</a:t>
            </a:r>
            <a:endParaRPr/>
          </a:p>
        </p:txBody>
      </p:sp>
      <p:pic>
        <p:nvPicPr>
          <p:cNvPr id="335" name="Google Shape;33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70402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411766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1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31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827778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1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¿CÓMO PENSAMOS?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912813"/>
            <a:ext cx="8172450" cy="432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199" y="2666298"/>
            <a:ext cx="1295601" cy="38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"/>
          <p:cNvSpPr txBox="1"/>
          <p:nvPr/>
        </p:nvSpPr>
        <p:spPr>
          <a:xfrm>
            <a:off x="503237" y="924890"/>
            <a:ext cx="3725863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 mente opera creando modelos con los conocimientos adquiridos para su uso posterior.</a:t>
            </a:r>
            <a:endParaRPr/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visión que tenemos de las cosas suele ser el resultado del desarrollo gradual de un modelo.</a:t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¿CÓMO PENSAMOS?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4"/>
          <p:cNvPicPr preferRelativeResize="0"/>
          <p:nvPr/>
        </p:nvPicPr>
        <p:blipFill rotWithShape="1">
          <a:blip r:embed="rId3">
            <a:alphaModFix/>
          </a:blip>
          <a:srcRect b="0" l="8229" r="14909" t="0"/>
          <a:stretch/>
        </p:blipFill>
        <p:spPr>
          <a:xfrm>
            <a:off x="4751388" y="0"/>
            <a:ext cx="4392611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 txBox="1"/>
          <p:nvPr/>
        </p:nvSpPr>
        <p:spPr>
          <a:xfrm>
            <a:off x="513628" y="923204"/>
            <a:ext cx="7923789" cy="664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4625" lvl="0" marL="1746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Vemos el mundo a través de nuestras pautas.</a:t>
            </a:r>
            <a:endParaRPr/>
          </a:p>
          <a:p>
            <a:pPr indent="-174625" lvl="0" marL="1746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Pero, podemos desviarnos de la pauta habitual y tomar el camino lateral.</a:t>
            </a:r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¿CÓMO PENSAMOS?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5"/>
          <p:cNvPicPr preferRelativeResize="0"/>
          <p:nvPr/>
        </p:nvPicPr>
        <p:blipFill rotWithShape="1">
          <a:blip r:embed="rId3">
            <a:alphaModFix/>
          </a:blip>
          <a:srcRect b="0" l="0" r="0" t="32085"/>
          <a:stretch/>
        </p:blipFill>
        <p:spPr>
          <a:xfrm>
            <a:off x="503236" y="2111316"/>
            <a:ext cx="8172451" cy="3122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1008063" y="3169972"/>
            <a:ext cx="599355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PENSAMIENTO LATERAL</a:t>
            </a:r>
            <a:endParaRPr/>
          </a:p>
        </p:txBody>
      </p:sp>
      <p:pic>
        <p:nvPicPr>
          <p:cNvPr id="93" name="Google Shape;9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8518" y="2394414"/>
            <a:ext cx="1851290" cy="283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6606" y="2394414"/>
            <a:ext cx="1897806" cy="2839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7"/>
          <p:cNvSpPr txBox="1"/>
          <p:nvPr/>
        </p:nvSpPr>
        <p:spPr>
          <a:xfrm>
            <a:off x="507511" y="917086"/>
            <a:ext cx="7898734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 término acuñado por Edward de Bono en sus libros "The use of Lateral Thinking" (1967) y "Lateral Thinking" (1970).</a:t>
            </a:r>
            <a:endParaRPr/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una </a:t>
            </a:r>
            <a:r>
              <a:rPr b="1" lang="es-PE" sz="16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forma definida de aplicar la mente sobre un problema o un asunto para llegar a soluciones originales cuestionando la manera habitual de “hacer y ver las cosas”</a:t>
            </a:r>
            <a:r>
              <a:rPr lang="es-PE" sz="16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02" name="Google Shape;102;p7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PENSAMIENTO LATERAL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5399" y="2079189"/>
            <a:ext cx="4930289" cy="323220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8"/>
          <p:cNvSpPr txBox="1"/>
          <p:nvPr/>
        </p:nvSpPr>
        <p:spPr>
          <a:xfrm>
            <a:off x="508154" y="917729"/>
            <a:ext cx="33321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pensamiento lateral se basa en:</a:t>
            </a:r>
            <a:endParaRPr/>
          </a:p>
        </p:txBody>
      </p:sp>
      <p:sp>
        <p:nvSpPr>
          <p:cNvPr id="110" name="Google Shape;110;p8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PENSAMIENTO LATERAL</a:t>
            </a:r>
            <a:endParaRPr/>
          </a:p>
        </p:txBody>
      </p:sp>
      <p:cxnSp>
        <p:nvCxnSpPr>
          <p:cNvPr id="111" name="Google Shape;111;p8"/>
          <p:cNvCxnSpPr>
            <a:endCxn id="112" idx="0"/>
          </p:cNvCxnSpPr>
          <p:nvPr/>
        </p:nvCxnSpPr>
        <p:spPr>
          <a:xfrm flipH="1">
            <a:off x="684213" y="1702334"/>
            <a:ext cx="7200" cy="992700"/>
          </a:xfrm>
          <a:prstGeom prst="straightConnector1">
            <a:avLst/>
          </a:prstGeom>
          <a:noFill/>
          <a:ln cap="flat" cmpd="sng" w="12700">
            <a:solidFill>
              <a:srgbClr val="7150A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3" name="Google Shape;113;p8"/>
          <p:cNvGrpSpPr/>
          <p:nvPr/>
        </p:nvGrpSpPr>
        <p:grpSpPr>
          <a:xfrm>
            <a:off x="613817" y="1562099"/>
            <a:ext cx="140792" cy="140258"/>
            <a:chOff x="3427964" y="2244682"/>
            <a:chExt cx="225891" cy="225034"/>
          </a:xfrm>
        </p:grpSpPr>
        <p:sp>
          <p:nvSpPr>
            <p:cNvPr id="114" name="Google Shape;114;p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3482168" y="2298681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8"/>
          <p:cNvSpPr/>
          <p:nvPr/>
        </p:nvSpPr>
        <p:spPr>
          <a:xfrm>
            <a:off x="925629" y="1509118"/>
            <a:ext cx="162499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Buscar alternativas.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" name="Google Shape;117;p8"/>
          <p:cNvGrpSpPr/>
          <p:nvPr/>
        </p:nvGrpSpPr>
        <p:grpSpPr>
          <a:xfrm>
            <a:off x="613817" y="1938931"/>
            <a:ext cx="140792" cy="140258"/>
            <a:chOff x="3427964" y="2244682"/>
            <a:chExt cx="225891" cy="225034"/>
          </a:xfrm>
        </p:grpSpPr>
        <p:sp>
          <p:nvSpPr>
            <p:cNvPr id="118" name="Google Shape;118;p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3482168" y="2298681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8"/>
          <p:cNvSpPr/>
          <p:nvPr/>
        </p:nvSpPr>
        <p:spPr>
          <a:xfrm>
            <a:off x="925629" y="1885950"/>
            <a:ext cx="19076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Cuestionar supuestos.</a:t>
            </a:r>
            <a:endParaRPr/>
          </a:p>
        </p:txBody>
      </p:sp>
      <p:grpSp>
        <p:nvGrpSpPr>
          <p:cNvPr id="121" name="Google Shape;121;p8"/>
          <p:cNvGrpSpPr/>
          <p:nvPr/>
        </p:nvGrpSpPr>
        <p:grpSpPr>
          <a:xfrm>
            <a:off x="613817" y="2316324"/>
            <a:ext cx="140792" cy="140258"/>
            <a:chOff x="3427964" y="2244682"/>
            <a:chExt cx="225891" cy="225034"/>
          </a:xfrm>
        </p:grpSpPr>
        <p:sp>
          <p:nvSpPr>
            <p:cNvPr id="122" name="Google Shape;122;p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3482168" y="2298681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8"/>
          <p:cNvSpPr/>
          <p:nvPr/>
        </p:nvSpPr>
        <p:spPr>
          <a:xfrm>
            <a:off x="925629" y="2263343"/>
            <a:ext cx="14637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Provocar ruptura.</a:t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613817" y="2695034"/>
            <a:ext cx="140792" cy="140258"/>
            <a:chOff x="3427964" y="2244682"/>
            <a:chExt cx="225891" cy="225034"/>
          </a:xfrm>
        </p:grpSpPr>
        <p:sp>
          <p:nvSpPr>
            <p:cNvPr id="112" name="Google Shape;112;p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3482168" y="2298681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8"/>
          <p:cNvSpPr/>
          <p:nvPr/>
        </p:nvSpPr>
        <p:spPr>
          <a:xfrm>
            <a:off x="925629" y="2642053"/>
            <a:ext cx="20856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Utilizar el azar y el error.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10708" r="25176" t="0"/>
          <a:stretch/>
        </p:blipFill>
        <p:spPr>
          <a:xfrm>
            <a:off x="4751387" y="921126"/>
            <a:ext cx="3924301" cy="431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9"/>
          <p:cNvSpPr txBox="1"/>
          <p:nvPr/>
        </p:nvSpPr>
        <p:spPr>
          <a:xfrm>
            <a:off x="507155" y="916730"/>
            <a:ext cx="3881062" cy="229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REVISIÓN DE SUPUESTOS</a:t>
            </a:r>
            <a:endParaRPr/>
          </a:p>
          <a:p>
            <a:pPr indent="-174625" lvl="0" marL="17462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 modelos de conceptos que tienen carácter de permanente y que sirven de base para otros conceptos y/o juicios; son los estereotipos, un modo clásico de analizar las cosas y de describirlas.</a:t>
            </a:r>
            <a:endParaRPr/>
          </a:p>
          <a:p>
            <a:pPr indent="-730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Todos los supuestos pueden revisarse. Nada es absoluto.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PENSAMIENTO LATERAL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Diseño predeterminad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2006-06-01T21:36:52Z</dcterms:created>
  <dc:creator>Isil</dc:creator>
</cp:coreProperties>
</file>